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viewProps" Target="view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presProps" Target="pres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ableStyles" Target="tableStyle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7146-9BFB-4193-8ABC-9F7DF5B75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0F5CE4F-664B-4867-B4DA-8C155760F0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60FA46-8B99-468D-AF40-40BC2468878B}"/>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5" name="Footer Placeholder 4">
            <a:extLst>
              <a:ext uri="{FF2B5EF4-FFF2-40B4-BE49-F238E27FC236}">
                <a16:creationId xmlns:a16="http://schemas.microsoft.com/office/drawing/2014/main" id="{852E5B14-0264-4127-B440-78B9CE7A07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7FD908-AA4B-4DFD-A09C-7B5F6BD82085}"/>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1668536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A661-0F54-457D-84A5-AE68C4E1EA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C39886-791B-4A0A-8C0A-DECFB2CA4A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8EE8E7-96E3-4EB6-B8E0-9A93902D2034}"/>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5" name="Footer Placeholder 4">
            <a:extLst>
              <a:ext uri="{FF2B5EF4-FFF2-40B4-BE49-F238E27FC236}">
                <a16:creationId xmlns:a16="http://schemas.microsoft.com/office/drawing/2014/main" id="{792AEC6D-9B0D-4F63-B0C2-5CCE6BDCBB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A3BDDF-B3E3-41B7-BBE7-0D80DDF30BE2}"/>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3351452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56CA1D-6A0C-4342-BA3E-708C45C8BF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84E6C8-5523-4DE3-A656-AEDFD7118A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8D9A45-F159-4528-8BC4-2D48EC311991}"/>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5" name="Footer Placeholder 4">
            <a:extLst>
              <a:ext uri="{FF2B5EF4-FFF2-40B4-BE49-F238E27FC236}">
                <a16:creationId xmlns:a16="http://schemas.microsoft.com/office/drawing/2014/main" id="{1F3E2B06-D699-4F6A-8917-AEAE7B8B59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112664-5FE9-42F9-872D-9A05467BC2E4}"/>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803903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1493C-6D72-4A48-9101-8EBE4C8E12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D446A93-CBD5-410C-873E-1050B313DB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252658-1B42-4DEF-BBAE-BC899CFCDD8F}"/>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5" name="Footer Placeholder 4">
            <a:extLst>
              <a:ext uri="{FF2B5EF4-FFF2-40B4-BE49-F238E27FC236}">
                <a16:creationId xmlns:a16="http://schemas.microsoft.com/office/drawing/2014/main" id="{522425B5-519F-4F8D-B974-939D19A24B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F394D5-FC4F-427E-956C-54A5DBD3E73B}"/>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3644574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8908-312A-4E0A-BB1D-2528BFAC4A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3D4D9E4-234A-448C-807F-BC8C34894F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62F9C5-C7D2-4149-952E-578F4C37927E}"/>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5" name="Footer Placeholder 4">
            <a:extLst>
              <a:ext uri="{FF2B5EF4-FFF2-40B4-BE49-F238E27FC236}">
                <a16:creationId xmlns:a16="http://schemas.microsoft.com/office/drawing/2014/main" id="{BEF1CDE5-3BC3-447E-9F9B-DC8E4E4F74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9DD399-D7B4-41C6-8A4E-E2E565EEE868}"/>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2890468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0C15A-DA82-4801-9F80-4773540672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04EF84-0863-4161-AB2E-155CB96ED8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2B471B-3FC0-467C-BF0C-365E7B9A0C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BA7FD67-1CAA-4421-85BD-934503BD84C1}"/>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6" name="Footer Placeholder 5">
            <a:extLst>
              <a:ext uri="{FF2B5EF4-FFF2-40B4-BE49-F238E27FC236}">
                <a16:creationId xmlns:a16="http://schemas.microsoft.com/office/drawing/2014/main" id="{7F4E94FE-EAEE-418E-A323-8361A046B8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965D3B-4A19-4AB2-84EC-A471520A402C}"/>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1370518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4FC00-C783-47A3-AE12-8C32A2446F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444870-EF0C-4B32-8C54-21BD51D03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BFB1ED-23B6-4536-A2B6-94B35755C2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C3A1C6-58D6-474C-B604-B0B40DB2A0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0A4CD4-E5FC-494A-9F4F-20BCFA56DE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CF8C51-8025-491E-953A-D6FD07E292E9}"/>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8" name="Footer Placeholder 7">
            <a:extLst>
              <a:ext uri="{FF2B5EF4-FFF2-40B4-BE49-F238E27FC236}">
                <a16:creationId xmlns:a16="http://schemas.microsoft.com/office/drawing/2014/main" id="{C84DED68-5123-4D98-A9B4-86478DFF7C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3390BD-F94A-4DF0-8D08-A3014BB5F422}"/>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638038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0FA19-F0C9-4FC2-9430-9955C6A72D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8610AF5-A37B-41F1-8D74-08E4CC4161CF}"/>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4" name="Footer Placeholder 3">
            <a:extLst>
              <a:ext uri="{FF2B5EF4-FFF2-40B4-BE49-F238E27FC236}">
                <a16:creationId xmlns:a16="http://schemas.microsoft.com/office/drawing/2014/main" id="{662ABFCC-9C2C-42DB-B61D-1AC995B4DF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3C10871-24B9-44BA-A6E9-50D9E818844B}"/>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3607581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E06FBD-8AFB-4EE6-9604-8D0DD03B67BA}"/>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3" name="Footer Placeholder 2">
            <a:extLst>
              <a:ext uri="{FF2B5EF4-FFF2-40B4-BE49-F238E27FC236}">
                <a16:creationId xmlns:a16="http://schemas.microsoft.com/office/drawing/2014/main" id="{F36EF6CD-A73F-49F7-AE76-F29BC773CC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8FF751-F05C-48C3-AB05-7D13FA0C7B70}"/>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3035585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66720-165E-492E-9281-62F25E3AE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EE3A4E-8C20-432A-B39E-5B43F57EC2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0D46E9E-B5B4-497A-92B5-897297E86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415BE6-4C96-4496-BA21-8C1E6CE56857}"/>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6" name="Footer Placeholder 5">
            <a:extLst>
              <a:ext uri="{FF2B5EF4-FFF2-40B4-BE49-F238E27FC236}">
                <a16:creationId xmlns:a16="http://schemas.microsoft.com/office/drawing/2014/main" id="{CC7E86CE-E5B3-4DFC-99EE-249BAB1CA3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DBDF28-F464-402A-A13A-C0E5C99EF876}"/>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3870992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77F1-71CD-418B-9133-BEFC8DB78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A946DB-6B88-43C3-B925-9426E16FC4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5F6C09-8BB3-4A1B-98B3-E4E0B9BD9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A3492C-F604-46D7-BE93-C43881E3B103}"/>
              </a:ext>
            </a:extLst>
          </p:cNvPr>
          <p:cNvSpPr>
            <a:spLocks noGrp="1"/>
          </p:cNvSpPr>
          <p:nvPr>
            <p:ph type="dt" sz="half" idx="10"/>
          </p:nvPr>
        </p:nvSpPr>
        <p:spPr/>
        <p:txBody>
          <a:bodyPr/>
          <a:lstStyle/>
          <a:p>
            <a:fld id="{7F171558-A457-48B4-A9FF-84129321484B}" type="datetimeFigureOut">
              <a:rPr lang="en-IN" smtClean="0"/>
              <a:t>27-09-2021</a:t>
            </a:fld>
            <a:endParaRPr lang="en-IN"/>
          </a:p>
        </p:txBody>
      </p:sp>
      <p:sp>
        <p:nvSpPr>
          <p:cNvPr id="6" name="Footer Placeholder 5">
            <a:extLst>
              <a:ext uri="{FF2B5EF4-FFF2-40B4-BE49-F238E27FC236}">
                <a16:creationId xmlns:a16="http://schemas.microsoft.com/office/drawing/2014/main" id="{8254D238-F3D3-4DFD-8534-B5589B85AF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71073E-80B9-4F64-A8BD-9330F796975F}"/>
              </a:ext>
            </a:extLst>
          </p:cNvPr>
          <p:cNvSpPr>
            <a:spLocks noGrp="1"/>
          </p:cNvSpPr>
          <p:nvPr>
            <p:ph type="sldNum" sz="quarter" idx="12"/>
          </p:nvPr>
        </p:nvSpPr>
        <p:spPr/>
        <p:txBody>
          <a:bodyPr/>
          <a:lstStyle/>
          <a:p>
            <a:fld id="{A3FBFC02-6FD8-4C08-B6F0-DD3332596C0F}" type="slidenum">
              <a:rPr lang="en-IN" smtClean="0"/>
              <a:t>‹#›</a:t>
            </a:fld>
            <a:endParaRPr lang="en-IN"/>
          </a:p>
        </p:txBody>
      </p:sp>
    </p:spTree>
    <p:extLst>
      <p:ext uri="{BB962C8B-B14F-4D97-AF65-F5344CB8AC3E}">
        <p14:creationId xmlns:p14="http://schemas.microsoft.com/office/powerpoint/2010/main" val="2044199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001CA1-7AFB-4006-99E7-90468403A5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2C0735-A737-4B48-AC7B-F2038FF180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D71FC3-1E58-4B03-BFFD-839CB7CC17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171558-A457-48B4-A9FF-84129321484B}" type="datetimeFigureOut">
              <a:rPr lang="en-IN" smtClean="0"/>
              <a:t>27-09-2021</a:t>
            </a:fld>
            <a:endParaRPr lang="en-IN"/>
          </a:p>
        </p:txBody>
      </p:sp>
      <p:sp>
        <p:nvSpPr>
          <p:cNvPr id="5" name="Footer Placeholder 4">
            <a:extLst>
              <a:ext uri="{FF2B5EF4-FFF2-40B4-BE49-F238E27FC236}">
                <a16:creationId xmlns:a16="http://schemas.microsoft.com/office/drawing/2014/main" id="{2A41B86E-3A16-4189-8840-B838A357F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868D7F-01D7-442D-926C-64C6A5CA12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FBFC02-6FD8-4C08-B6F0-DD3332596C0F}" type="slidenum">
              <a:rPr lang="en-IN" smtClean="0"/>
              <a:t>‹#›</a:t>
            </a:fld>
            <a:endParaRPr lang="en-IN"/>
          </a:p>
        </p:txBody>
      </p:sp>
    </p:spTree>
    <p:extLst>
      <p:ext uri="{BB962C8B-B14F-4D97-AF65-F5344CB8AC3E}">
        <p14:creationId xmlns:p14="http://schemas.microsoft.com/office/powerpoint/2010/main" val="681178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20.png" /></Relationships>
</file>

<file path=ppt/slides/_rels/slide2.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 Id="rId4" Type="http://schemas.openxmlformats.org/officeDocument/2006/relationships/image" Target="../media/image5.jpeg" /></Relationships>
</file>

<file path=ppt/slides/_rels/slide3.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6.jpe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0.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3.jpeg" /><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9.jpeg" /><Relationship Id="rId2" Type="http://schemas.openxmlformats.org/officeDocument/2006/relationships/image" Target="../media/image18.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Freeform: Shape 136">
            <a:extLst>
              <a:ext uri="{FF2B5EF4-FFF2-40B4-BE49-F238E27FC236}">
                <a16:creationId xmlns:a16="http://schemas.microsoft.com/office/drawing/2014/main" id="{6DB7ADBC-26DA-450D-A8BF-E1ACCB466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234" y="0"/>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5E3C0EDB-60D3-4CEF-8B80-C6D01E08D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00758"/>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40C269CE-FB56-4D68-8CFB-1CFD5F350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3375" y="500244"/>
            <a:ext cx="6428625" cy="6357756"/>
          </a:xfrm>
          <a:custGeom>
            <a:avLst/>
            <a:gdLst>
              <a:gd name="connsiteX0" fmla="*/ 4279392 w 6428625"/>
              <a:gd name="connsiteY0" fmla="*/ 0 h 6357756"/>
              <a:gd name="connsiteX1" fmla="*/ 6319204 w 6428625"/>
              <a:gd name="connsiteY1" fmla="*/ 516500 h 6357756"/>
              <a:gd name="connsiteX2" fmla="*/ 6428625 w 6428625"/>
              <a:gd name="connsiteY2" fmla="*/ 579415 h 6357756"/>
              <a:gd name="connsiteX3" fmla="*/ 6428625 w 6428625"/>
              <a:gd name="connsiteY3" fmla="*/ 6357756 h 6357756"/>
              <a:gd name="connsiteX4" fmla="*/ 539921 w 6428625"/>
              <a:gd name="connsiteY4" fmla="*/ 6357756 h 6357756"/>
              <a:gd name="connsiteX5" fmla="*/ 516500 w 6428625"/>
              <a:gd name="connsiteY5" fmla="*/ 6319205 h 6357756"/>
              <a:gd name="connsiteX6" fmla="*/ 0 w 6428625"/>
              <a:gd name="connsiteY6" fmla="*/ 4279392 h 6357756"/>
              <a:gd name="connsiteX7" fmla="*/ 4279392 w 6428625"/>
              <a:gd name="connsiteY7" fmla="*/ 0 h 63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8625" h="6357756">
                <a:moveTo>
                  <a:pt x="4279392" y="0"/>
                </a:moveTo>
                <a:cubicBezTo>
                  <a:pt x="5017968" y="0"/>
                  <a:pt x="5712843" y="187105"/>
                  <a:pt x="6319204" y="516500"/>
                </a:cubicBezTo>
                <a:lnTo>
                  <a:pt x="6428625" y="579415"/>
                </a:lnTo>
                <a:lnTo>
                  <a:pt x="6428625" y="6357756"/>
                </a:lnTo>
                <a:lnTo>
                  <a:pt x="539921" y="6357756"/>
                </a:lnTo>
                <a:lnTo>
                  <a:pt x="516500" y="6319205"/>
                </a:lnTo>
                <a:cubicBezTo>
                  <a:pt x="187105" y="5712844"/>
                  <a:pt x="0" y="5017968"/>
                  <a:pt x="0" y="4279392"/>
                </a:cubicBezTo>
                <a:cubicBezTo>
                  <a:pt x="0" y="1915949"/>
                  <a:pt x="1915949" y="0"/>
                  <a:pt x="4279392"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 name="Freeform: Shape 142">
            <a:extLst>
              <a:ext uri="{FF2B5EF4-FFF2-40B4-BE49-F238E27FC236}">
                <a16:creationId xmlns:a16="http://schemas.microsoft.com/office/drawing/2014/main" id="{A6ED7E7F-75F7-4581-A930-C4DEBC2A8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7967" y="664836"/>
            <a:ext cx="6264033" cy="6193164"/>
          </a:xfrm>
          <a:custGeom>
            <a:avLst/>
            <a:gdLst>
              <a:gd name="connsiteX0" fmla="*/ 4114800 w 6264033"/>
              <a:gd name="connsiteY0" fmla="*/ 0 h 6193164"/>
              <a:gd name="connsiteX1" fmla="*/ 6248473 w 6264033"/>
              <a:gd name="connsiteY1" fmla="*/ 595714 h 6193164"/>
              <a:gd name="connsiteX2" fmla="*/ 6264033 w 6264033"/>
              <a:gd name="connsiteY2" fmla="*/ 605689 h 6193164"/>
              <a:gd name="connsiteX3" fmla="*/ 6264033 w 6264033"/>
              <a:gd name="connsiteY3" fmla="*/ 6193164 h 6193164"/>
              <a:gd name="connsiteX4" fmla="*/ 567718 w 6264033"/>
              <a:gd name="connsiteY4" fmla="*/ 6193164 h 6193164"/>
              <a:gd name="connsiteX5" fmla="*/ 496635 w 6264033"/>
              <a:gd name="connsiteY5" fmla="*/ 6076158 h 6193164"/>
              <a:gd name="connsiteX6" fmla="*/ 0 w 6264033"/>
              <a:gd name="connsiteY6" fmla="*/ 4114800 h 6193164"/>
              <a:gd name="connsiteX7" fmla="*/ 4114800 w 6264033"/>
              <a:gd name="connsiteY7" fmla="*/ 0 h 61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033" h="6193164">
                <a:moveTo>
                  <a:pt x="4114800" y="0"/>
                </a:moveTo>
                <a:cubicBezTo>
                  <a:pt x="4895986" y="0"/>
                  <a:pt x="5626328" y="217689"/>
                  <a:pt x="6248473" y="595714"/>
                </a:cubicBezTo>
                <a:lnTo>
                  <a:pt x="6264033" y="605689"/>
                </a:lnTo>
                <a:lnTo>
                  <a:pt x="6264033" y="6193164"/>
                </a:lnTo>
                <a:lnTo>
                  <a:pt x="567718" y="6193164"/>
                </a:lnTo>
                <a:lnTo>
                  <a:pt x="496635" y="6076158"/>
                </a:lnTo>
                <a:cubicBezTo>
                  <a:pt x="179909" y="5493119"/>
                  <a:pt x="0" y="4824969"/>
                  <a:pt x="0" y="4114800"/>
                </a:cubicBezTo>
                <a:cubicBezTo>
                  <a:pt x="0" y="1842259"/>
                  <a:pt x="1842259" y="0"/>
                  <a:pt x="4114800" y="0"/>
                </a:cubicBezTo>
                <a:close/>
              </a:path>
            </a:pathLst>
          </a:custGeom>
          <a:solidFill>
            <a:srgbClr val="8D744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05DBF9-0E9A-470F-A881-86CA4CD62641}"/>
              </a:ext>
            </a:extLst>
          </p:cNvPr>
          <p:cNvSpPr>
            <a:spLocks noGrp="1"/>
          </p:cNvSpPr>
          <p:nvPr>
            <p:ph type="ctrTitle"/>
          </p:nvPr>
        </p:nvSpPr>
        <p:spPr>
          <a:xfrm>
            <a:off x="6789743" y="2442411"/>
            <a:ext cx="4996329" cy="2024404"/>
          </a:xfrm>
        </p:spPr>
        <p:txBody>
          <a:bodyPr>
            <a:normAutofit/>
          </a:bodyPr>
          <a:lstStyle/>
          <a:p>
            <a:r>
              <a:rPr lang="en-IN" sz="33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Protection of the rights of Women, Children, Weaker Sections and the Minorities</a:t>
            </a:r>
          </a:p>
        </p:txBody>
      </p:sp>
      <p:sp>
        <p:nvSpPr>
          <p:cNvPr id="3" name="Subtitle 2">
            <a:extLst>
              <a:ext uri="{FF2B5EF4-FFF2-40B4-BE49-F238E27FC236}">
                <a16:creationId xmlns:a16="http://schemas.microsoft.com/office/drawing/2014/main" id="{AA0BFB09-A4D1-4D7B-9D34-2B492F2A62BC}"/>
              </a:ext>
            </a:extLst>
          </p:cNvPr>
          <p:cNvSpPr>
            <a:spLocks noGrp="1"/>
          </p:cNvSpPr>
          <p:nvPr>
            <p:ph type="subTitle" idx="1"/>
          </p:nvPr>
        </p:nvSpPr>
        <p:spPr>
          <a:xfrm>
            <a:off x="6789743" y="4632160"/>
            <a:ext cx="4996328" cy="1068293"/>
          </a:xfrm>
        </p:spPr>
        <p:txBody>
          <a:bodyPr>
            <a:normAutofit/>
          </a:bodyPr>
          <a:lstStyle/>
          <a:p>
            <a:r>
              <a:rPr lang="en-US" sz="1700" dirty="0">
                <a:solidFill>
                  <a:srgbClr val="FFFFFF"/>
                </a:solidFill>
                <a:effectLst>
                  <a:outerShdw blurRad="38100" dist="38100" dir="2700000" algn="tl">
                    <a:srgbClr val="000000">
                      <a:alpha val="43137"/>
                    </a:srgbClr>
                  </a:outerShdw>
                </a:effectLst>
              </a:rPr>
              <a:t>Siddhant Varshney</a:t>
            </a:r>
          </a:p>
          <a:p>
            <a:r>
              <a:rPr lang="en-US" sz="1700" dirty="0">
                <a:solidFill>
                  <a:srgbClr val="FFFFFF"/>
                </a:solidFill>
                <a:effectLst>
                  <a:outerShdw blurRad="38100" dist="38100" dir="2700000" algn="tl">
                    <a:srgbClr val="000000">
                      <a:alpha val="43137"/>
                    </a:srgbClr>
                  </a:outerShdw>
                </a:effectLst>
              </a:rPr>
              <a:t>Roll no: 21</a:t>
            </a:r>
          </a:p>
          <a:p>
            <a:r>
              <a:rPr lang="en-US" sz="1700" dirty="0">
                <a:solidFill>
                  <a:srgbClr val="FFFFFF"/>
                </a:solidFill>
                <a:effectLst>
                  <a:outerShdw blurRad="38100" dist="38100" dir="2700000" algn="tl">
                    <a:srgbClr val="000000">
                      <a:alpha val="43137"/>
                    </a:srgbClr>
                  </a:outerShdw>
                </a:effectLst>
              </a:rPr>
              <a:t>9</a:t>
            </a:r>
            <a:r>
              <a:rPr lang="en-US" sz="1700" baseline="30000" dirty="0">
                <a:solidFill>
                  <a:srgbClr val="FFFFFF"/>
                </a:solidFill>
                <a:effectLst>
                  <a:outerShdw blurRad="38100" dist="38100" dir="2700000" algn="tl">
                    <a:srgbClr val="000000">
                      <a:alpha val="43137"/>
                    </a:srgbClr>
                  </a:outerShdw>
                </a:effectLst>
              </a:rPr>
              <a:t>th</a:t>
            </a:r>
            <a:r>
              <a:rPr lang="en-US" sz="1700" dirty="0">
                <a:solidFill>
                  <a:srgbClr val="FFFFFF"/>
                </a:solidFill>
                <a:effectLst>
                  <a:outerShdw blurRad="38100" dist="38100" dir="2700000" algn="tl">
                    <a:srgbClr val="000000">
                      <a:alpha val="43137"/>
                    </a:srgbClr>
                  </a:outerShdw>
                </a:effectLst>
              </a:rPr>
              <a:t> ‘B’ Wandering Minds</a:t>
            </a:r>
            <a:endParaRPr lang="en-IN" sz="1700" dirty="0">
              <a:solidFill>
                <a:srgbClr val="FFFFFF"/>
              </a:solidFill>
              <a:effectLst>
                <a:outerShdw blurRad="38100" dist="38100" dir="2700000" algn="tl">
                  <a:srgbClr val="000000">
                    <a:alpha val="43137"/>
                  </a:srgbClr>
                </a:outerShdw>
              </a:effectLst>
            </a:endParaRPr>
          </a:p>
        </p:txBody>
      </p:sp>
      <p:pic>
        <p:nvPicPr>
          <p:cNvPr id="1026" name="Picture 2" descr="See the source image">
            <a:extLst>
              <a:ext uri="{FF2B5EF4-FFF2-40B4-BE49-F238E27FC236}">
                <a16:creationId xmlns:a16="http://schemas.microsoft.com/office/drawing/2014/main" id="{1B3E8158-E03B-4CF7-8C95-AD220A0B57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18" r="3" b="32197"/>
          <a:stretch/>
        </p:blipFill>
        <p:spPr bwMode="auto">
          <a:xfrm>
            <a:off x="979868" y="10"/>
            <a:ext cx="6069184" cy="2839773"/>
          </a:xfrm>
          <a:custGeom>
            <a:avLst/>
            <a:gdLst/>
            <a:ahLst/>
            <a:cxnLst/>
            <a:rect l="l" t="t" r="r" b="b"/>
            <a:pathLst>
              <a:path w="6069184" h="2839783">
                <a:moveTo>
                  <a:pt x="0" y="0"/>
                </a:moveTo>
                <a:lnTo>
                  <a:pt x="6069184" y="0"/>
                </a:lnTo>
                <a:lnTo>
                  <a:pt x="6063824" y="106160"/>
                </a:lnTo>
                <a:cubicBezTo>
                  <a:pt x="5907892" y="1641596"/>
                  <a:pt x="4611168" y="2839783"/>
                  <a:pt x="3034592" y="2839783"/>
                </a:cubicBezTo>
                <a:cubicBezTo>
                  <a:pt x="1458016" y="2839783"/>
                  <a:pt x="161293" y="1641596"/>
                  <a:pt x="5361" y="10616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B3726428-756C-473F-AC16-0B4E80F5A6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55" r="3919" b="-1"/>
          <a:stretch/>
        </p:blipFill>
        <p:spPr bwMode="auto">
          <a:xfrm>
            <a:off x="3" y="3124786"/>
            <a:ext cx="5001415" cy="3733214"/>
          </a:xfrm>
          <a:custGeom>
            <a:avLst/>
            <a:gdLst/>
            <a:ahLst/>
            <a:cxnLst/>
            <a:rect l="l" t="t" r="r" b="b"/>
            <a:pathLst>
              <a:path w="5001415" h="3733214">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095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8000">
        <p15:prstTrans prst="drape"/>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a:extLst>
              <a:ext uri="{FF2B5EF4-FFF2-40B4-BE49-F238E27FC236}">
                <a16:creationId xmlns:a16="http://schemas.microsoft.com/office/drawing/2014/main" id="{2883ADED-B952-4D4A-AC4B-6F6AE0EFFC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B0BD892-952C-4ED9-8798-B30FA6C9C7E0}"/>
              </a:ext>
            </a:extLst>
          </p:cNvPr>
          <p:cNvSpPr>
            <a:spLocks noGrp="1"/>
          </p:cNvSpPr>
          <p:nvPr>
            <p:ph type="title"/>
          </p:nvPr>
        </p:nvSpPr>
        <p:spPr>
          <a:xfrm>
            <a:off x="-3050" y="1765810"/>
            <a:ext cx="8615037" cy="3728614"/>
          </a:xfrm>
        </p:spPr>
        <p:txBody>
          <a:bodyPr vert="horz" lIns="91440" tIns="45720" rIns="91440" bIns="45720" rtlCol="0" anchor="t">
            <a:normAutofit fontScale="90000"/>
          </a:bodyPr>
          <a:lstStyle/>
          <a:p>
            <a:pPr algn="ctr"/>
            <a:r>
              <a:rPr lang="en-US" sz="13800" dirty="0">
                <a:solidFill>
                  <a:srgbClr val="FFFFFF"/>
                </a:solidFill>
                <a:latin typeface="Algerian" panose="04020705040A02060702" pitchFamily="82" charset="0"/>
              </a:rPr>
              <a:t>Thank You</a:t>
            </a:r>
          </a:p>
        </p:txBody>
      </p:sp>
    </p:spTree>
    <p:extLst>
      <p:ext uri="{BB962C8B-B14F-4D97-AF65-F5344CB8AC3E}">
        <p14:creationId xmlns:p14="http://schemas.microsoft.com/office/powerpoint/2010/main" val="58581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advClick="0" advTm="10000">
        <p15:prstTrans prst="drape"/>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605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21B5D0-686F-4EB9-B824-07FDFFCA5153}"/>
              </a:ext>
            </a:extLst>
          </p:cNvPr>
          <p:cNvSpPr>
            <a:spLocks noGrp="1"/>
          </p:cNvSpPr>
          <p:nvPr>
            <p:ph type="title"/>
          </p:nvPr>
        </p:nvSpPr>
        <p:spPr>
          <a:xfrm>
            <a:off x="524256" y="491260"/>
            <a:ext cx="6594189" cy="1625210"/>
          </a:xfrm>
        </p:spPr>
        <p:txBody>
          <a:bodyPr>
            <a:normAutofit/>
          </a:bodyPr>
          <a:lstStyle/>
          <a:p>
            <a:r>
              <a:rPr lang="en-US">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Equality and the Law in </a:t>
            </a:r>
            <a:r>
              <a:rPr lang="en-US" u="sng">
                <a:solidFill>
                  <a:srgbClr val="FFFFFF"/>
                </a:solidFill>
                <a:effectLst>
                  <a:outerShdw blurRad="38100" dist="38100" dir="2700000" algn="tl">
                    <a:srgbClr val="000000">
                      <a:alpha val="43137"/>
                    </a:srgbClr>
                  </a:outerShdw>
                </a:effectLst>
                <a:latin typeface="Algerian" panose="04020705040A02060702" pitchFamily="82" charset="0"/>
                <a:cs typeface="Arabic Typesetting" panose="020B0604020202020204" pitchFamily="66" charset="-78"/>
              </a:rPr>
              <a:t>INDIA</a:t>
            </a:r>
            <a:endParaRPr lang="en-IN" u="sng">
              <a:solidFill>
                <a:srgbClr val="FFFFFF"/>
              </a:solidFill>
              <a:effectLst>
                <a:outerShdw blurRad="38100" dist="38100" dir="2700000" algn="tl">
                  <a:srgbClr val="000000">
                    <a:alpha val="43137"/>
                  </a:srgbClr>
                </a:outerShdw>
              </a:effectLst>
              <a:latin typeface="Algerian" panose="04020705040A02060702" pitchFamily="82" charset="0"/>
              <a:cs typeface="Arabic Typesetting" panose="020B0604020202020204" pitchFamily="66" charset="-78"/>
            </a:endParaRPr>
          </a:p>
        </p:txBody>
      </p:sp>
      <p:pic>
        <p:nvPicPr>
          <p:cNvPr id="2050" name="Picture 2" descr="See the source image">
            <a:extLst>
              <a:ext uri="{FF2B5EF4-FFF2-40B4-BE49-F238E27FC236}">
                <a16:creationId xmlns:a16="http://schemas.microsoft.com/office/drawing/2014/main" id="{76EAB863-1BA9-4C51-A4F7-465BBF2029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93" t="-4252" r="23903" b="4251"/>
          <a:stretch/>
        </p:blipFill>
        <p:spPr bwMode="auto">
          <a:xfrm>
            <a:off x="321731" y="2285998"/>
            <a:ext cx="3545749" cy="42431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B4375FD9-C611-4A67-A962-29D5BEB405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90"/>
          <a:stretch/>
        </p:blipFill>
        <p:spPr bwMode="auto">
          <a:xfrm>
            <a:off x="3942260" y="2454902"/>
            <a:ext cx="3442803" cy="19581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33CA62B3-5C23-496A-A282-9696479661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5"/>
          <a:stretch/>
        </p:blipFill>
        <p:spPr bwMode="auto">
          <a:xfrm>
            <a:off x="3941061" y="4572285"/>
            <a:ext cx="3447288" cy="1956816"/>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53A04F2-320E-42C6-BD77-B1C4691CACC6}"/>
              </a:ext>
            </a:extLst>
          </p:cNvPr>
          <p:cNvSpPr>
            <a:spLocks noGrp="1"/>
          </p:cNvSpPr>
          <p:nvPr>
            <p:ph idx="1"/>
          </p:nvPr>
        </p:nvSpPr>
        <p:spPr>
          <a:xfrm>
            <a:off x="7786255" y="491260"/>
            <a:ext cx="3814618" cy="5881831"/>
          </a:xfrm>
        </p:spPr>
        <p:txBody>
          <a:bodyPr anchor="ctr">
            <a:normAutofit lnSpcReduction="10000"/>
          </a:bodyPr>
          <a:lstStyle/>
          <a:p>
            <a:r>
              <a:rPr lang="en-US" sz="1800" b="0" i="0" dirty="0">
                <a:solidFill>
                  <a:srgbClr val="FFFFFF"/>
                </a:solidFill>
                <a:effectLst/>
                <a:latin typeface="Aharoni" panose="02010803020104030203" pitchFamily="2" charset="-79"/>
                <a:cs typeface="Aharoni" panose="02010803020104030203" pitchFamily="2" charset="-79"/>
              </a:rPr>
              <a:t>The Indian constitution is the fundamental documents of the country where the equality is the basic principle. This documents consist of Article 14 which emphasize on </a:t>
            </a:r>
            <a:r>
              <a:rPr lang="en-US" sz="1800" b="1" i="0" dirty="0">
                <a:solidFill>
                  <a:srgbClr val="FFFFFF"/>
                </a:solidFill>
                <a:effectLst/>
                <a:latin typeface="Aharoni" panose="02010803020104030203" pitchFamily="2" charset="-79"/>
                <a:cs typeface="Aharoni" panose="02010803020104030203" pitchFamily="2" charset="-79"/>
              </a:rPr>
              <a:t>“EQUALITY BEFORE LAW”</a:t>
            </a:r>
            <a:r>
              <a:rPr lang="en-US" sz="1800" b="0" i="0" dirty="0">
                <a:solidFill>
                  <a:srgbClr val="FFFFFF"/>
                </a:solidFill>
                <a:effectLst/>
                <a:latin typeface="Aharoni" panose="02010803020104030203" pitchFamily="2" charset="-79"/>
                <a:cs typeface="Aharoni" panose="02010803020104030203" pitchFamily="2" charset="-79"/>
              </a:rPr>
              <a:t> which means every citizen of this country are to be treated equally and no one will be discriminate or deprived by law. Article 14 of the Indian constitution also provides the protection for every individual within the territory of India.</a:t>
            </a:r>
          </a:p>
          <a:p>
            <a:r>
              <a:rPr lang="en-US" sz="1800" b="0" i="0" dirty="0">
                <a:solidFill>
                  <a:srgbClr val="FFFFFF"/>
                </a:solidFill>
                <a:effectLst/>
                <a:latin typeface="Aharoni" panose="02010803020104030203" pitchFamily="2" charset="-79"/>
                <a:cs typeface="Aharoni" panose="02010803020104030203" pitchFamily="2" charset="-79"/>
              </a:rPr>
              <a:t>I mentioned this Article on the top paragraph because this provision of our constitution is providing the equality to every individual of the country and those individual includes children, women, minorities and as well as weaker section of the society.</a:t>
            </a:r>
          </a:p>
        </p:txBody>
      </p:sp>
    </p:spTree>
    <p:extLst>
      <p:ext uri="{BB962C8B-B14F-4D97-AF65-F5344CB8AC3E}">
        <p14:creationId xmlns:p14="http://schemas.microsoft.com/office/powerpoint/2010/main" val="4193194582"/>
      </p:ext>
    </p:extLst>
  </p:cSld>
  <p:clrMapOvr>
    <a:masterClrMapping/>
  </p:clrMapOvr>
  <p:transition spd="slow" advClick="0" advTm="10000">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076" name="Rectangle 134">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8392A74-ECBD-4EC4-8F12-FE08BFB5EEEC}"/>
              </a:ext>
            </a:extLst>
          </p:cNvPr>
          <p:cNvSpPr>
            <a:spLocks noGrp="1"/>
          </p:cNvSpPr>
          <p:nvPr>
            <p:ph type="title"/>
          </p:nvPr>
        </p:nvSpPr>
        <p:spPr>
          <a:xfrm>
            <a:off x="841248" y="84687"/>
            <a:ext cx="4929556" cy="1332633"/>
          </a:xfrm>
        </p:spPr>
        <p:txBody>
          <a:bodyPr anchor="b">
            <a:normAutofit/>
          </a:bodyPr>
          <a:lstStyle/>
          <a:p>
            <a:r>
              <a:rPr lang="en-US"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Rights of Women</a:t>
            </a:r>
            <a:endParaRPr lang="en-IN"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5B719C58-945C-4908-8C36-F80E536B350D}"/>
              </a:ext>
            </a:extLst>
          </p:cNvPr>
          <p:cNvSpPr>
            <a:spLocks noGrp="1"/>
          </p:cNvSpPr>
          <p:nvPr>
            <p:ph idx="1"/>
          </p:nvPr>
        </p:nvSpPr>
        <p:spPr>
          <a:xfrm>
            <a:off x="841248" y="1579419"/>
            <a:ext cx="4929556" cy="4583638"/>
          </a:xfrm>
        </p:spPr>
        <p:txBody>
          <a:bodyPr>
            <a:normAutofit fontScale="92500" lnSpcReduction="20000"/>
          </a:bodyPr>
          <a:lstStyle/>
          <a:p>
            <a:r>
              <a:rPr lang="en-US" sz="2400" b="0" i="0" dirty="0">
                <a:effectLst/>
                <a:latin typeface="Aharoni" panose="02010803020104030203" pitchFamily="2" charset="-79"/>
                <a:cs typeface="Aharoni" panose="02010803020104030203" pitchFamily="2" charset="-79"/>
              </a:rPr>
              <a:t>Women did not have access to education, had no say in the matters that impacted them the most, and the role of women in marriage was insignificant, with parents selecting a groom for them. Altogether, the role of women in society was to make sure that they were obedient wives and caring mothers.</a:t>
            </a:r>
          </a:p>
          <a:p>
            <a:r>
              <a:rPr lang="en-US" sz="2400" b="0" i="0" dirty="0">
                <a:effectLst/>
                <a:latin typeface="Aharoni" panose="02010803020104030203" pitchFamily="2" charset="-79"/>
                <a:cs typeface="Aharoni" panose="02010803020104030203" pitchFamily="2" charset="-79"/>
              </a:rPr>
              <a:t>I already mentioned Article 14 of the Indian constitution which talks about the equality before the law and equal protection of the law. Irrespective of this, there are several provisions under the constitution which protects the right of women.</a:t>
            </a:r>
            <a:endParaRPr lang="en-IN" sz="2400" dirty="0">
              <a:latin typeface="Aharoni" panose="02010803020104030203" pitchFamily="2" charset="-79"/>
              <a:cs typeface="Aharoni" panose="02010803020104030203" pitchFamily="2" charset="-79"/>
            </a:endParaRPr>
          </a:p>
        </p:txBody>
      </p:sp>
      <p:cxnSp>
        <p:nvCxnSpPr>
          <p:cNvPr id="3077" name="Straight Connector 136">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4" descr="See the source image">
            <a:extLst>
              <a:ext uri="{FF2B5EF4-FFF2-40B4-BE49-F238E27FC236}">
                <a16:creationId xmlns:a16="http://schemas.microsoft.com/office/drawing/2014/main" id="{EF239056-4723-4550-BBCA-5FF5D035DA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0444"/>
          <a:stretch/>
        </p:blipFill>
        <p:spPr bwMode="auto">
          <a:xfrm>
            <a:off x="6818278" y="343454"/>
            <a:ext cx="4853685" cy="2934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91502CBE-67BB-400A-AD1D-769D8BA0F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28" r="-2" b="-2"/>
          <a:stretch/>
        </p:blipFill>
        <p:spPr bwMode="auto">
          <a:xfrm>
            <a:off x="6818278" y="3597883"/>
            <a:ext cx="4853685" cy="2936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668180"/>
      </p:ext>
    </p:extLst>
  </p:cSld>
  <p:clrMapOvr>
    <a:overrideClrMapping bg1="dk1" tx1="lt1" bg2="dk2" tx2="lt2" accent1="accent1" accent2="accent2" accent3="accent3" accent4="accent4" accent5="accent5" accent6="accent6" hlink="hlink" folHlink="folHlink"/>
  </p:clrMapOvr>
  <p:transition spd="slow" advClick="0" advTm="10000">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See the source image">
            <a:extLst>
              <a:ext uri="{FF2B5EF4-FFF2-40B4-BE49-F238E27FC236}">
                <a16:creationId xmlns:a16="http://schemas.microsoft.com/office/drawing/2014/main" id="{B01A9610-1234-487F-8AE6-BBD0C2131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43" r="-2" b="-2"/>
          <a:stretch/>
        </p:blipFill>
        <p:spPr bwMode="auto">
          <a:xfrm>
            <a:off x="6015107" y="-1"/>
            <a:ext cx="6176895" cy="293795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ee the source image">
            <a:extLst>
              <a:ext uri="{FF2B5EF4-FFF2-40B4-BE49-F238E27FC236}">
                <a16:creationId xmlns:a16="http://schemas.microsoft.com/office/drawing/2014/main" id="{D6744F71-3C41-49B8-8C20-ED7680B62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06" r="1" b="22502"/>
          <a:stretch/>
        </p:blipFill>
        <p:spPr bwMode="auto">
          <a:xfrm>
            <a:off x="4886036" y="2937953"/>
            <a:ext cx="7305962" cy="3920047"/>
          </a:xfrm>
          <a:prstGeom prst="rect">
            <a:avLst/>
          </a:prstGeom>
          <a:noFill/>
          <a:extLst>
            <a:ext uri="{909E8E84-426E-40DD-AFC4-6F175D3DCCD1}">
              <a14:hiddenFill xmlns:a14="http://schemas.microsoft.com/office/drawing/2010/main">
                <a:solidFill>
                  <a:srgbClr val="FFFFFF"/>
                </a:solidFill>
              </a14:hiddenFill>
            </a:ext>
          </a:extLst>
        </p:spPr>
      </p:pic>
      <p:sp>
        <p:nvSpPr>
          <p:cNvPr id="4102" name="Freeform: Shape 7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03" name="Freeform: Shape 7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3D6CDFA-6A18-4CF4-ACC4-2F785F9DA92F}"/>
              </a:ext>
            </a:extLst>
          </p:cNvPr>
          <p:cNvSpPr>
            <a:spLocks noGrp="1"/>
          </p:cNvSpPr>
          <p:nvPr>
            <p:ph type="title"/>
          </p:nvPr>
        </p:nvSpPr>
        <p:spPr>
          <a:xfrm>
            <a:off x="376046" y="365125"/>
            <a:ext cx="5694781" cy="1325563"/>
          </a:xfrm>
        </p:spPr>
        <p:txBody>
          <a:bodyPr>
            <a:normAutofit/>
          </a:bodyPr>
          <a:lstStyle/>
          <a:p>
            <a:r>
              <a:rPr lang="en-US"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Protection of women</a:t>
            </a:r>
            <a:endParaRPr lang="en-IN"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3EF95123-B650-4BEC-A94B-18D5FAFEBC11}"/>
              </a:ext>
            </a:extLst>
          </p:cNvPr>
          <p:cNvSpPr>
            <a:spLocks noGrp="1"/>
          </p:cNvSpPr>
          <p:nvPr>
            <p:ph idx="1"/>
          </p:nvPr>
        </p:nvSpPr>
        <p:spPr>
          <a:xfrm>
            <a:off x="376046" y="1413164"/>
            <a:ext cx="4370125" cy="5444836"/>
          </a:xfrm>
        </p:spPr>
        <p:txBody>
          <a:bodyPr>
            <a:normAutofit fontScale="92500" lnSpcReduction="10000"/>
          </a:bodyPr>
          <a:lstStyle/>
          <a:p>
            <a:r>
              <a:rPr lang="en-US" sz="1800" b="0" i="0" dirty="0">
                <a:effectLst/>
                <a:latin typeface="Aharoni" panose="02010803020104030203" pitchFamily="2" charset="-79"/>
                <a:cs typeface="Aharoni" panose="02010803020104030203" pitchFamily="2" charset="-79"/>
              </a:rPr>
              <a:t>I already mentioned Article 14 of the Indian constitution which talks about the equality before the law and equal protection of the law. Irrespective of this, there are several provisions under the constitution which protects the right of women.</a:t>
            </a:r>
          </a:p>
          <a:p>
            <a:r>
              <a:rPr lang="en-US" sz="1800" b="1" i="0" dirty="0">
                <a:effectLst/>
                <a:latin typeface="Aharoni" panose="02010803020104030203" pitchFamily="2" charset="-79"/>
                <a:cs typeface="Aharoni" panose="02010803020104030203" pitchFamily="2" charset="-79"/>
              </a:rPr>
              <a:t>Article 15 of the Indian constitution</a:t>
            </a:r>
            <a:r>
              <a:rPr lang="en-US" sz="1800" b="0" i="0" dirty="0">
                <a:effectLst/>
                <a:latin typeface="Aharoni" panose="02010803020104030203" pitchFamily="2" charset="-79"/>
                <a:cs typeface="Aharoni" panose="02010803020104030203" pitchFamily="2" charset="-79"/>
              </a:rPr>
              <a:t> safeguard the women’s rights through the policy of </a:t>
            </a:r>
            <a:r>
              <a:rPr lang="en-US" sz="1800" b="1" i="0" dirty="0">
                <a:effectLst/>
                <a:latin typeface="Aharoni" panose="02010803020104030203" pitchFamily="2" charset="-79"/>
                <a:cs typeface="Aharoni" panose="02010803020104030203" pitchFamily="2" charset="-79"/>
              </a:rPr>
              <a:t>non-discrimination</a:t>
            </a:r>
            <a:r>
              <a:rPr lang="en-US" sz="1800" b="0" i="0" dirty="0">
                <a:effectLst/>
                <a:latin typeface="Aharoni" panose="02010803020104030203" pitchFamily="2" charset="-79"/>
                <a:cs typeface="Aharoni" panose="02010803020104030203" pitchFamily="2" charset="-79"/>
              </a:rPr>
              <a:t>. This provisions clearly emphasize that the state shall not discriminate against any citizens on grounds of religion, caste, </a:t>
            </a:r>
            <a:r>
              <a:rPr lang="en-US" sz="1800" b="1" i="0" dirty="0">
                <a:effectLst/>
                <a:latin typeface="Aharoni" panose="02010803020104030203" pitchFamily="2" charset="-79"/>
                <a:cs typeface="Aharoni" panose="02010803020104030203" pitchFamily="2" charset="-79"/>
              </a:rPr>
              <a:t>sex (gender)</a:t>
            </a:r>
            <a:r>
              <a:rPr lang="en-US" sz="1800" b="0" i="0" dirty="0">
                <a:effectLst/>
                <a:latin typeface="Aharoni" panose="02010803020104030203" pitchFamily="2" charset="-79"/>
                <a:cs typeface="Aharoni" panose="02010803020104030203" pitchFamily="2" charset="-79"/>
              </a:rPr>
              <a:t> and place of birth.</a:t>
            </a:r>
          </a:p>
          <a:p>
            <a:r>
              <a:rPr lang="en-US" sz="1800" b="0" i="0" dirty="0">
                <a:effectLst/>
                <a:latin typeface="Aharoni" panose="02010803020104030203" pitchFamily="2" charset="-79"/>
                <a:cs typeface="Aharoni" panose="02010803020104030203" pitchFamily="2" charset="-79"/>
              </a:rPr>
              <a:t>Apart from these provisions, our constitution also provides protection to the women through </a:t>
            </a:r>
            <a:r>
              <a:rPr lang="en-US" sz="1800" b="1" i="0" dirty="0">
                <a:effectLst/>
                <a:latin typeface="Aharoni" panose="02010803020104030203" pitchFamily="2" charset="-79"/>
                <a:cs typeface="Aharoni" panose="02010803020104030203" pitchFamily="2" charset="-79"/>
              </a:rPr>
              <a:t>Article 16</a:t>
            </a:r>
            <a:r>
              <a:rPr lang="en-US" sz="1800" b="0" i="0" dirty="0">
                <a:effectLst/>
                <a:latin typeface="Aharoni" panose="02010803020104030203" pitchFamily="2" charset="-79"/>
                <a:cs typeface="Aharoni" panose="02010803020104030203" pitchFamily="2" charset="-79"/>
              </a:rPr>
              <a:t>. Through this provision, it’s providing the equal opportunity in matters of public employment without any discrimination on the ground of caste, </a:t>
            </a:r>
            <a:r>
              <a:rPr lang="en-US" sz="1800" b="1" i="0" dirty="0">
                <a:effectLst/>
                <a:latin typeface="Aharoni" panose="02010803020104030203" pitchFamily="2" charset="-79"/>
                <a:cs typeface="Aharoni" panose="02010803020104030203" pitchFamily="2" charset="-79"/>
              </a:rPr>
              <a:t>sex (gender)</a:t>
            </a:r>
            <a:r>
              <a:rPr lang="en-US" sz="1800" b="0" i="0" dirty="0">
                <a:effectLst/>
                <a:latin typeface="Aharoni" panose="02010803020104030203" pitchFamily="2" charset="-79"/>
                <a:cs typeface="Aharoni" panose="02010803020104030203" pitchFamily="2" charset="-79"/>
              </a:rPr>
              <a:t>, religion, etc.</a:t>
            </a:r>
          </a:p>
        </p:txBody>
      </p:sp>
    </p:spTree>
    <p:extLst>
      <p:ext uri="{BB962C8B-B14F-4D97-AF65-F5344CB8AC3E}">
        <p14:creationId xmlns:p14="http://schemas.microsoft.com/office/powerpoint/2010/main" val="1640845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See the source image">
            <a:extLst>
              <a:ext uri="{FF2B5EF4-FFF2-40B4-BE49-F238E27FC236}">
                <a16:creationId xmlns:a16="http://schemas.microsoft.com/office/drawing/2014/main" id="{2A2BA8C5-9582-4B36-887C-DA41CE8ADF23}"/>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8351" r="12647"/>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9B2A0A-C9F9-4840-8FF7-F43C21CB3CE5}"/>
              </a:ext>
            </a:extLst>
          </p:cNvPr>
          <p:cNvSpPr>
            <a:spLocks noGrp="1"/>
          </p:cNvSpPr>
          <p:nvPr>
            <p:ph type="title"/>
          </p:nvPr>
        </p:nvSpPr>
        <p:spPr>
          <a:xfrm>
            <a:off x="320964" y="0"/>
            <a:ext cx="5251316" cy="1627636"/>
          </a:xfrm>
        </p:spPr>
        <p:txBody>
          <a:bodyPr>
            <a:normAutofit/>
          </a:bodyPr>
          <a:lstStyle/>
          <a:p>
            <a:r>
              <a:rPr lang="en-US"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Rights of Children</a:t>
            </a:r>
            <a:endParaRPr lang="en-IN"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B5311323-8181-4E9E-A27A-537A0D1BAE78}"/>
              </a:ext>
            </a:extLst>
          </p:cNvPr>
          <p:cNvSpPr>
            <a:spLocks noGrp="1"/>
          </p:cNvSpPr>
          <p:nvPr>
            <p:ph idx="1"/>
          </p:nvPr>
        </p:nvSpPr>
        <p:spPr>
          <a:xfrm>
            <a:off x="206506" y="1625600"/>
            <a:ext cx="5251316" cy="5043055"/>
          </a:xfrm>
        </p:spPr>
        <p:txBody>
          <a:bodyPr>
            <a:normAutofit fontScale="92500" lnSpcReduction="10000"/>
          </a:bodyPr>
          <a:lstStyle/>
          <a:p>
            <a:r>
              <a:rPr lang="en-US" sz="2400" b="0"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The </a:t>
            </a:r>
            <a:r>
              <a:rPr lang="en-US" sz="2400" b="1"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children</a:t>
            </a:r>
            <a:r>
              <a:rPr lang="en-US" sz="2400" b="0"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play a </a:t>
            </a:r>
            <a:r>
              <a:rPr lang="en-US" sz="2400" b="1"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big</a:t>
            </a:r>
            <a:r>
              <a:rPr lang="en-US" sz="2400" b="0"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role in the development of a </a:t>
            </a:r>
            <a:r>
              <a:rPr lang="en-US" sz="2400" b="1"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society</a:t>
            </a:r>
            <a:r>
              <a:rPr lang="en-US" sz="2400" b="0"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because they are the future. When these </a:t>
            </a:r>
            <a:r>
              <a:rPr lang="en-US" sz="2400" b="1"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children</a:t>
            </a:r>
            <a:r>
              <a:rPr lang="en-US" sz="2400" b="0"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grow up, they are the people who will continue what the adults contributed; they may improve, create and teach the next generations on how to take care of the society.</a:t>
            </a:r>
          </a:p>
          <a:p>
            <a:r>
              <a:rPr lang="en-US" sz="2400" b="0"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Every child has the right to an education. Primary education should be free. Secondary and higher education should be available to every child. Children should be encouraged to go to school to the highest level possible.</a:t>
            </a:r>
            <a:endParaRPr lang="en-IN" sz="24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5122" name="Picture 2" descr="See the source image">
            <a:extLst>
              <a:ext uri="{FF2B5EF4-FFF2-40B4-BE49-F238E27FC236}">
                <a16:creationId xmlns:a16="http://schemas.microsoft.com/office/drawing/2014/main" id="{103A979B-6452-4231-B3C7-A5411E2A23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86" r="21476" b="-1"/>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380455"/>
      </p:ext>
    </p:extLst>
  </p:cSld>
  <p:clrMapOvr>
    <a:masterClrMapping/>
  </p:clrMapOvr>
  <mc:AlternateContent xmlns:mc="http://schemas.openxmlformats.org/markup-compatibility/2006" xmlns:p14="http://schemas.microsoft.com/office/powerpoint/2010/main">
    <mc:Choice Requires="p14">
      <p:transition spd="slow" p14:dur="3400" advClick="0" advTm="10000">
        <p14:reveal/>
      </p:transition>
    </mc:Choice>
    <mc:Fallback xmlns="">
      <p:transition spd="slow" advClick="0"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See the source image">
            <a:extLst>
              <a:ext uri="{FF2B5EF4-FFF2-40B4-BE49-F238E27FC236}">
                <a16:creationId xmlns:a16="http://schemas.microsoft.com/office/drawing/2014/main" id="{919495A5-F5E0-4E41-AB30-BDDB8D33397C}"/>
              </a:ext>
            </a:extLst>
          </p:cNvPr>
          <p:cNvPicPr>
            <a:picLocks noChangeAspect="1" noChangeArrowheads="1"/>
          </p:cNvPicPr>
          <p:nvPr/>
        </p:nvPicPr>
        <p:blipFill rotWithShape="1">
          <a:blip r:embed="rId2">
            <a:duotone>
              <a:prstClr val="black"/>
              <a:schemeClr val="tx2">
                <a:tint val="45000"/>
                <a:satMod val="400000"/>
              </a:schemeClr>
            </a:duotone>
            <a:alphaModFix amt="35000"/>
            <a:extLst>
              <a:ext uri="{28A0092B-C50C-407E-A947-70E740481C1C}">
                <a14:useLocalDpi xmlns:a14="http://schemas.microsoft.com/office/drawing/2010/main" val="0"/>
              </a:ext>
            </a:extLst>
          </a:blip>
          <a:srcRect t="38456" b="5311"/>
          <a:stretch/>
        </p:blipFill>
        <p:spPr bwMode="auto">
          <a:xfrm>
            <a:off x="-19" y="10"/>
            <a:ext cx="12192000" cy="6855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49D934A-697C-47A2-B9AE-85566F139B39}"/>
              </a:ext>
            </a:extLst>
          </p:cNvPr>
          <p:cNvSpPr>
            <a:spLocks noGrp="1"/>
          </p:cNvSpPr>
          <p:nvPr>
            <p:ph type="title"/>
          </p:nvPr>
        </p:nvSpPr>
        <p:spPr>
          <a:xfrm>
            <a:off x="818648" y="352580"/>
            <a:ext cx="5277333" cy="1325563"/>
          </a:xfrm>
        </p:spPr>
        <p:txBody>
          <a:bodyPr>
            <a:normAutofit/>
          </a:bodyPr>
          <a:lstStyle/>
          <a:p>
            <a:r>
              <a:rPr lang="en-US"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Protection of Children</a:t>
            </a:r>
            <a:endParaRPr lang="en-IN"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2063E0C3-C167-4936-A8ED-FAB0170F10B6}"/>
              </a:ext>
            </a:extLst>
          </p:cNvPr>
          <p:cNvSpPr>
            <a:spLocks noGrp="1"/>
          </p:cNvSpPr>
          <p:nvPr>
            <p:ph idx="1"/>
          </p:nvPr>
        </p:nvSpPr>
        <p:spPr>
          <a:xfrm>
            <a:off x="424873" y="1773382"/>
            <a:ext cx="5653558" cy="4732038"/>
          </a:xfrm>
        </p:spPr>
        <p:txBody>
          <a:bodyPr anchor="t">
            <a:normAutofit lnSpcReduction="10000"/>
          </a:bodyPr>
          <a:lstStyle/>
          <a:p>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Indian constitution provides the protection to the right of children through </a:t>
            </a:r>
            <a:r>
              <a:rPr lang="en-US" sz="2000" b="1"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Article 21-A</a:t>
            </a:r>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Article 21-A of the Indian constitution protects the educational right of the children who are between the ages of six to fourteen years. This Article stated that “the state shall provide free and compulsory education to all children” </a:t>
            </a:r>
            <a:r>
              <a:rPr lang="en-US" sz="2000" b="1"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(between the ages of six to fourteen years).</a:t>
            </a:r>
          </a:p>
          <a:p>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Apart from this provision, </a:t>
            </a:r>
            <a:r>
              <a:rPr lang="en-US" sz="2000" b="1"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Article 45</a:t>
            </a:r>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also talks about the protection of the right of children through provide the early childhood care and education</a:t>
            </a:r>
            <a:r>
              <a:rPr lang="en-US" sz="2000" b="1"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(until they complete the age of six years)</a:t>
            </a:r>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This provision is the part of the directive principles of state policy which is not enforceable by the court of law.</a:t>
            </a:r>
            <a:endParaRPr lang="en-IN" sz="20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7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8" name="Picture 4" descr="See the source image">
            <a:extLst>
              <a:ext uri="{FF2B5EF4-FFF2-40B4-BE49-F238E27FC236}">
                <a16:creationId xmlns:a16="http://schemas.microsoft.com/office/drawing/2014/main" id="{485AE171-A4A7-4F52-A88D-A69AAF617C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39" r="16004" b="2"/>
          <a:stretch/>
        </p:blipFill>
        <p:spPr bwMode="auto">
          <a:xfrm>
            <a:off x="6893344" y="760562"/>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49569"/>
      </p:ext>
    </p:extLst>
  </p:cSld>
  <p:clrMapOvr>
    <a:overrideClrMapping bg1="dk1" tx1="lt1" bg2="dk2" tx2="lt2" accent1="accent1" accent2="accent2" accent3="accent3" accent4="accent4" accent5="accent5" accent6="accent6" hlink="hlink" folHlink="folHlink"/>
  </p:clrMapOvr>
  <p:transition spd="slow" advClick="0" advTm="10000">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4" name="Rectangle 7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See the source image">
            <a:extLst>
              <a:ext uri="{FF2B5EF4-FFF2-40B4-BE49-F238E27FC236}">
                <a16:creationId xmlns:a16="http://schemas.microsoft.com/office/drawing/2014/main" id="{97BBB4FF-D414-4541-89DF-8467684885C3}"/>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8114" r="1" b="1209"/>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EAF2990-41B3-48C4-94D8-DF06CC4B2DF9}"/>
              </a:ext>
            </a:extLst>
          </p:cNvPr>
          <p:cNvSpPr>
            <a:spLocks noGrp="1"/>
          </p:cNvSpPr>
          <p:nvPr>
            <p:ph type="title"/>
          </p:nvPr>
        </p:nvSpPr>
        <p:spPr>
          <a:xfrm>
            <a:off x="350982" y="0"/>
            <a:ext cx="5251316" cy="1627636"/>
          </a:xfrm>
        </p:spPr>
        <p:txBody>
          <a:bodyPr>
            <a:normAutofit/>
          </a:bodyPr>
          <a:lstStyle/>
          <a:p>
            <a:r>
              <a:rPr lang="en-US" sz="31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Rights of Weaker Sections </a:t>
            </a:r>
            <a:br>
              <a:rPr lang="en-US" sz="31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br>
            <a:r>
              <a:rPr lang="en-US" sz="31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and the </a:t>
            </a:r>
            <a:br>
              <a:rPr lang="en-US" sz="31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br>
            <a:r>
              <a:rPr lang="en-US" sz="31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Minorities</a:t>
            </a:r>
            <a:endParaRPr lang="en-IN" sz="31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A1BA617E-C052-4577-9274-773F9410719B}"/>
              </a:ext>
            </a:extLst>
          </p:cNvPr>
          <p:cNvSpPr>
            <a:spLocks noGrp="1"/>
          </p:cNvSpPr>
          <p:nvPr>
            <p:ph idx="1"/>
          </p:nvPr>
        </p:nvSpPr>
        <p:spPr>
          <a:xfrm>
            <a:off x="350982" y="1627636"/>
            <a:ext cx="5106839" cy="5041019"/>
          </a:xfrm>
        </p:spPr>
        <p:txBody>
          <a:bodyPr>
            <a:normAutofit lnSpcReduction="10000"/>
          </a:bodyPr>
          <a:lstStyle/>
          <a:p>
            <a:r>
              <a:rPr lang="en-US" sz="2000" b="0"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As a part of the fundamental right of the minority community, constitution provides the safeguard on the language, script and or culture of the different minority community through Article 29 (1). And at the same time, Article 29 (2) provides the right to the minorities to take admission into any educational institution without any discrimination.</a:t>
            </a:r>
          </a:p>
          <a:p>
            <a:r>
              <a:rPr lang="en-US" sz="2000" b="0" i="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Simultaneously various constitutional and statutory bodies like Commission on Scheduled class, Commission on Scheduled tribe, women rights commission, and Human rights commission etc. were constituted to ensure that no discrimination is done by dominated section of society and authorities against weaker section.</a:t>
            </a:r>
            <a:endParaRPr lang="en-IN" sz="2000" dirty="0">
              <a:solidFill>
                <a:srgbClr val="FFFFFF"/>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7170" name="Picture 2" descr="See the source image">
            <a:extLst>
              <a:ext uri="{FF2B5EF4-FFF2-40B4-BE49-F238E27FC236}">
                <a16:creationId xmlns:a16="http://schemas.microsoft.com/office/drawing/2014/main" id="{E4570B82-AE5A-437C-B1E7-FBAD4A06F0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7991"/>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79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10000">
        <p15:prstTrans prst="curtains"/>
      </p:transition>
    </mc:Choice>
    <mc:Fallback xmlns="">
      <p:transition spd="slow" advClick="0" advTm="1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9CF73-F2C8-41FE-94DD-9AA03E4BD75C}"/>
              </a:ext>
            </a:extLst>
          </p:cNvPr>
          <p:cNvSpPr>
            <a:spLocks noGrp="1"/>
          </p:cNvSpPr>
          <p:nvPr>
            <p:ph type="title"/>
          </p:nvPr>
        </p:nvSpPr>
        <p:spPr>
          <a:xfrm>
            <a:off x="805542" y="231524"/>
            <a:ext cx="6387102" cy="1325563"/>
          </a:xfrm>
        </p:spPr>
        <p:txBody>
          <a:bodyPr>
            <a:normAutofit/>
          </a:bodyPr>
          <a:lstStyle/>
          <a:p>
            <a:r>
              <a:rPr lang="en-US" sz="28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Protection of Weaker Sections </a:t>
            </a:r>
            <a:br>
              <a:rPr lang="en-US" sz="28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br>
            <a:r>
              <a:rPr lang="en-US" sz="28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and the </a:t>
            </a:r>
            <a:br>
              <a:rPr lang="en-US" sz="28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br>
            <a:r>
              <a:rPr lang="en-US" sz="28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Minorities</a:t>
            </a:r>
            <a:endParaRPr lang="en-IN" sz="28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C81FFAF8-425E-4C14-A307-FF7AB9185A16}"/>
              </a:ext>
            </a:extLst>
          </p:cNvPr>
          <p:cNvSpPr>
            <a:spLocks noGrp="1"/>
          </p:cNvSpPr>
          <p:nvPr>
            <p:ph idx="1"/>
          </p:nvPr>
        </p:nvSpPr>
        <p:spPr>
          <a:xfrm>
            <a:off x="350982" y="1884217"/>
            <a:ext cx="6837217" cy="4544291"/>
          </a:xfrm>
        </p:spPr>
        <p:txBody>
          <a:bodyPr anchor="t">
            <a:normAutofit fontScale="92500" lnSpcReduction="20000"/>
          </a:bodyPr>
          <a:lstStyle/>
          <a:p>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Our Indian constitution not only talks about the right of women or children but also emphasize on the protection of minorities and weaker section of the society.</a:t>
            </a:r>
          </a:p>
          <a:p>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Constitution provides many rights to the minorities through various provisions to ensure the equality among the people and to maintain the diversity of our country.</a:t>
            </a:r>
          </a:p>
          <a:p>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As a part of the fundamental right of the minority community, constitution provides the safeguard on the language, script and or culture of the different minority community through </a:t>
            </a:r>
            <a:r>
              <a:rPr lang="en-US" sz="2000" b="1"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Article 29 (1)</a:t>
            </a:r>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And at the same time, </a:t>
            </a:r>
            <a:r>
              <a:rPr lang="en-US" sz="2000" b="1"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Article 29 (2) </a:t>
            </a:r>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provides the right to the minorities to take admission into any educational institution without any discrimination.</a:t>
            </a:r>
          </a:p>
          <a:p>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Apart from these provisions our constitution also provides right to the minority communities</a:t>
            </a:r>
            <a:r>
              <a:rPr lang="en-US" sz="2000" b="1"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(under article 30) to</a:t>
            </a:r>
            <a:r>
              <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US" sz="2000" b="1"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establish and administered educational institutions based on their religion and language.</a:t>
            </a:r>
            <a:endParaRPr lang="en-US" sz="2000" b="0" i="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8198" name="Freeform: Shape 72">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descr="See the source image">
            <a:extLst>
              <a:ext uri="{FF2B5EF4-FFF2-40B4-BE49-F238E27FC236}">
                <a16:creationId xmlns:a16="http://schemas.microsoft.com/office/drawing/2014/main" id="{6E5DF5C6-2AB4-44F0-B14E-9F03DAB7C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1" r="1354"/>
          <a:stretch/>
        </p:blipFill>
        <p:spPr bwMode="auto">
          <a:xfrm>
            <a:off x="7689829" y="10"/>
            <a:ext cx="4502173" cy="3448209"/>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noFill/>
          <a:extLst>
            <a:ext uri="{909E8E84-426E-40DD-AFC4-6F175D3DCCD1}">
              <a14:hiddenFill xmlns:a14="http://schemas.microsoft.com/office/drawing/2010/main">
                <a:solidFill>
                  <a:srgbClr val="FFFFFF"/>
                </a:solidFill>
              </a14:hiddenFill>
            </a:ext>
          </a:extLst>
        </p:spPr>
      </p:pic>
      <p:sp>
        <p:nvSpPr>
          <p:cNvPr id="8199" name="Freeform: Shape 74">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descr="See the source image">
            <a:extLst>
              <a:ext uri="{FF2B5EF4-FFF2-40B4-BE49-F238E27FC236}">
                <a16:creationId xmlns:a16="http://schemas.microsoft.com/office/drawing/2014/main" id="{F3B3D374-B36B-442A-90D3-A3A91BF856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92" r="762" b="3"/>
          <a:stretch/>
        </p:blipFill>
        <p:spPr bwMode="auto">
          <a:xfrm>
            <a:off x="8768827" y="4082141"/>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099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Click="0" advTm="10000">
        <p15:prstTrans prst="wind"/>
      </p:transition>
    </mc:Choice>
    <mc:Fallback xmlns="">
      <p:transition spd="slow" advClick="0"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FE6CFD5-509D-42EE-82A6-1E376C365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descr="See the source image">
            <a:extLst>
              <a:ext uri="{FF2B5EF4-FFF2-40B4-BE49-F238E27FC236}">
                <a16:creationId xmlns:a16="http://schemas.microsoft.com/office/drawing/2014/main" id="{609C3A75-94EC-4558-B7EC-68837BB38D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31" r="-2" b="32694"/>
          <a:stretch/>
        </p:blipFill>
        <p:spPr bwMode="auto">
          <a:xfrm>
            <a:off x="20" y="-1"/>
            <a:ext cx="6712150" cy="239133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ee the source image">
            <a:extLst>
              <a:ext uri="{FF2B5EF4-FFF2-40B4-BE49-F238E27FC236}">
                <a16:creationId xmlns:a16="http://schemas.microsoft.com/office/drawing/2014/main" id="{CC0D99EB-B5FE-4AFA-91D9-C44688DFB6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
          <a:stretch/>
        </p:blipFill>
        <p:spPr bwMode="auto">
          <a:xfrm>
            <a:off x="20" y="2391337"/>
            <a:ext cx="6712150" cy="4466657"/>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62774-D6C3-49D5-87D2-85DC9268C4ED}"/>
              </a:ext>
            </a:extLst>
          </p:cNvPr>
          <p:cNvSpPr>
            <a:spLocks noGrp="1"/>
          </p:cNvSpPr>
          <p:nvPr>
            <p:ph type="title"/>
          </p:nvPr>
        </p:nvSpPr>
        <p:spPr>
          <a:xfrm>
            <a:off x="6712170" y="910431"/>
            <a:ext cx="4292162" cy="1466455"/>
          </a:xfrm>
        </p:spPr>
        <p:txBody>
          <a:bodyPr anchor="b">
            <a:normAutofit/>
          </a:bodyPr>
          <a:lstStyle/>
          <a:p>
            <a:r>
              <a:rPr lang="en-US">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Helping the society</a:t>
            </a:r>
            <a:endParaRPr lang="en-IN">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cxnSp>
        <p:nvCxnSpPr>
          <p:cNvPr id="77" name="Straight Connector 76">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6A3BE4-9315-4412-9D99-82E450FFC35C}"/>
              </a:ext>
            </a:extLst>
          </p:cNvPr>
          <p:cNvSpPr>
            <a:spLocks noGrp="1"/>
          </p:cNvSpPr>
          <p:nvPr>
            <p:ph idx="1"/>
          </p:nvPr>
        </p:nvSpPr>
        <p:spPr>
          <a:xfrm>
            <a:off x="6712169" y="2492080"/>
            <a:ext cx="5285867" cy="4365914"/>
          </a:xfrm>
        </p:spPr>
        <p:txBody>
          <a:bodyPr>
            <a:normAutofit fontScale="92500" lnSpcReduction="10000"/>
          </a:bodyPr>
          <a:lstStyle/>
          <a:p>
            <a:r>
              <a:rPr lang="en-US" sz="2000" b="1" i="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Help people out during everyday life when you have the opportunity.</a:t>
            </a:r>
            <a:r>
              <a:rPr lang="en-US" sz="2000" b="0" i="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While they may not be glamorous, small gestures of kindness at a one-on-one level are a great way to be useful in your community. When you spot an opportunity to make a direct intervention and help another person in your community, do it with a smile.</a:t>
            </a:r>
            <a:br>
              <a:rPr lang="en-US" sz="2000" b="1" i="0" u="none" strike="noStrike"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br>
            <a:r>
              <a:rPr lang="en-US" sz="2000" b="1" i="0" u="none" strike="noStrike"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Volunteer</a:t>
            </a:r>
            <a:r>
              <a:rPr lang="en-US" sz="2000" b="1" i="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 community organization to help others in society.</a:t>
            </a:r>
            <a:r>
              <a:rPr lang="en-US" sz="2000" b="0" i="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Volunteering is a great way to interact with your local community and help out people who are less fortunate than yourself. Volunteering will only take a small amount of your time each week and can make a huge difference in the lives of people in society around you.</a:t>
            </a:r>
            <a:endParaRPr lang="en-IN" sz="2000"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59578735"/>
      </p:ext>
    </p:extLst>
  </p:cSld>
  <p:clrMapOvr>
    <a:masterClrMapping/>
  </p:clrMapOvr>
  <mc:AlternateContent xmlns:mc="http://schemas.openxmlformats.org/markup-compatibility/2006" xmlns:p14="http://schemas.microsoft.com/office/powerpoint/2010/main">
    <mc:Choice Requires="p14">
      <p:transition spd="slow" p14:dur="1400" advClick="0" advTm="10000">
        <p14:doors dir="vert"/>
      </p:transition>
    </mc:Choice>
    <mc:Fallback xmlns="">
      <p:transition spd="slow" advClick="0" advTm="10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1019</Words>
  <Application>Microsoft Office PowerPoint</Application>
  <PresentationFormat>Widescreen</PresentationFormat>
  <Paragraphs>31</Paragraphs>
  <Slides>10</Slides>
  <Notes>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Protection of the rights of Women, Children, Weaker Sections and the Minorities</vt:lpstr>
      <vt:lpstr>Equality and the Law in INDIA</vt:lpstr>
      <vt:lpstr>Rights of Women</vt:lpstr>
      <vt:lpstr>Protection of women</vt:lpstr>
      <vt:lpstr>Rights of Children</vt:lpstr>
      <vt:lpstr>Protection of Children</vt:lpstr>
      <vt:lpstr>Rights of Weaker Sections  and the  Minorities</vt:lpstr>
      <vt:lpstr>Protection of Weaker Sections  and the  Minorities</vt:lpstr>
      <vt:lpstr>Helping the society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Protection of the rights of Women, Children, Weaker Sections and the Minorities</dc:title>
  <dc:creator>manish varshney</dc:creator>
  <cp:lastModifiedBy>Dr. Manish Kumar Varshney</cp:lastModifiedBy>
  <cp:revision>2</cp:revision>
  <dcterms:created xsi:type="dcterms:W3CDTF">2021-09-27T15:28:01Z</dcterms:created>
  <dcterms:modified xsi:type="dcterms:W3CDTF">2021-09-27T17:06:01Z</dcterms:modified>
</cp:coreProperties>
</file>